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07601b4ee0a46bf" /><Relationship Type="http://schemas.openxmlformats.org/officeDocument/2006/relationships/extended-properties" Target="/docProps/app.xml" Id="R626de54b87aa466e" /><Relationship Type="http://schemas.openxmlformats.org/officeDocument/2006/relationships/officeDocument" Target="/ppt/presentation.xml" Id="R0db3699af8db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a8c89378f141aa"/>
  </p:sldMasterIdLst>
  <p:notesMasterIdLst>
    <p:notesMasterId xmlns:r="http://schemas.openxmlformats.org/officeDocument/2006/relationships" r:id="Rb45cca0e707644a2"/>
  </p:notesMasterIdLst>
  <p:sldIdLst>
    <p:sldId xmlns:r="http://schemas.openxmlformats.org/officeDocument/2006/relationships" id="256" r:id="R478a3d8788d2452d"/>
    <p:sldId xmlns:r="http://schemas.openxmlformats.org/officeDocument/2006/relationships" id="257" r:id="R9a181f2d4c224f39"/>
    <p:sldId xmlns:r="http://schemas.openxmlformats.org/officeDocument/2006/relationships" id="258" r:id="Rdf9de915a80c41f2"/>
    <p:sldId xmlns:r="http://schemas.openxmlformats.org/officeDocument/2006/relationships" id="259" r:id="Rfbb83e9c2cac412d"/>
    <p:sldId xmlns:r="http://schemas.openxmlformats.org/officeDocument/2006/relationships" id="260" r:id="R1ade519d8d14400e"/>
    <p:sldId xmlns:r="http://schemas.openxmlformats.org/officeDocument/2006/relationships" id="261" r:id="Rabf939f724a54d3c"/>
    <p:sldId xmlns:r="http://schemas.openxmlformats.org/officeDocument/2006/relationships" id="262" r:id="Reb84ed28b8a64a08"/>
    <p:sldId xmlns:r="http://schemas.openxmlformats.org/officeDocument/2006/relationships" id="263" r:id="Re42b275128814ffb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8c89378f141aa" /><Relationship Type="http://schemas.openxmlformats.org/officeDocument/2006/relationships/theme" Target="/ppt/theme/theme1.xml" Id="R43f0050d44074ea0" /><Relationship Type="http://schemas.openxmlformats.org/officeDocument/2006/relationships/notesMaster" Target="/ppt/notesMasters/notesMaster1.xml" Id="Rb45cca0e707644a2" /><Relationship Type="http://schemas.openxmlformats.org/officeDocument/2006/relationships/presProps" Target="/ppt/presProps.xml" Id="Rcd2e8a94a6654156" /><Relationship Type="http://schemas.openxmlformats.org/officeDocument/2006/relationships/viewProps" Target="/ppt/viewProps.xml" Id="Redc39a4ea42340ba" /><Relationship Type="http://schemas.openxmlformats.org/officeDocument/2006/relationships/tableStyles" Target="/ppt/tableStyles.xml" Id="R8d8d34113c5a4b50" /><Relationship Type="http://schemas.openxmlformats.org/officeDocument/2006/relationships/slide" Target="/ppt/slides/slide1.xml" Id="R478a3d8788d2452d" /><Relationship Type="http://schemas.openxmlformats.org/officeDocument/2006/relationships/slide" Target="/ppt/slides/slide2.xml" Id="R9a181f2d4c224f39" /><Relationship Type="http://schemas.openxmlformats.org/officeDocument/2006/relationships/slide" Target="/ppt/slides/slide3.xml" Id="Rdf9de915a80c41f2" /><Relationship Type="http://schemas.openxmlformats.org/officeDocument/2006/relationships/slide" Target="/ppt/slides/slide4.xml" Id="Rfbb83e9c2cac412d" /><Relationship Type="http://schemas.openxmlformats.org/officeDocument/2006/relationships/slide" Target="/ppt/slides/slide5.xml" Id="R1ade519d8d14400e" /><Relationship Type="http://schemas.openxmlformats.org/officeDocument/2006/relationships/slide" Target="/ppt/slides/slide6.xml" Id="Rabf939f724a54d3c" /><Relationship Type="http://schemas.openxmlformats.org/officeDocument/2006/relationships/slide" Target="/ppt/slides/slide7.xml" Id="Reb84ed28b8a64a08" /><Relationship Type="http://schemas.openxmlformats.org/officeDocument/2006/relationships/slide" Target="/ppt/slides/slide8.xml" Id="Re42b275128814ff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e3b07d06862d4b27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1b7fa91637c4c80" /><Relationship Type="http://schemas.openxmlformats.org/officeDocument/2006/relationships/notesMaster" Target="/ppt/notesMasters/notesMaster1.xml" Id="R284ea54b3f1444a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70c7bf315234140" /><Relationship Type="http://schemas.openxmlformats.org/officeDocument/2006/relationships/notesMaster" Target="/ppt/notesMasters/notesMaster1.xml" Id="Rde9d026a270348b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f3c567429da4140" /><Relationship Type="http://schemas.openxmlformats.org/officeDocument/2006/relationships/notesMaster" Target="/ppt/notesMasters/notesMaster1.xml" Id="R6f085030235d4d6c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4065a644c1f4c33" /><Relationship Type="http://schemas.openxmlformats.org/officeDocument/2006/relationships/notesMaster" Target="/ppt/notesMasters/notesMaster1.xml" Id="Rc781a3e43d8e479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9800450774e48c1" /><Relationship Type="http://schemas.openxmlformats.org/officeDocument/2006/relationships/notesMaster" Target="/ppt/notesMasters/notesMaster1.xml" Id="R0006d15d582547c2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04f2186e8a948db" /><Relationship Type="http://schemas.openxmlformats.org/officeDocument/2006/relationships/notesMaster" Target="/ppt/notesMasters/notesMaster1.xml" Id="R7be65196b64e4edb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6de4208353564bd6" /><Relationship Type="http://schemas.openxmlformats.org/officeDocument/2006/relationships/notesMaster" Target="/ppt/notesMasters/notesMaster1.xml" Id="R4c476a545a96427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a91a145086e4fbe" /><Relationship Type="http://schemas.openxmlformats.org/officeDocument/2006/relationships/notesMaster" Target="/ppt/notesMasters/notesMaster1.xml" Id="R9dc71331f9ad478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37da71dca48b0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ec749a87d97c4265" /><Relationship Type="http://schemas.openxmlformats.org/officeDocument/2006/relationships/slideLayout" Target="/ppt/slideLayouts/slideLayout2.xml" Id="Rc8888144ea47425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88144ea47425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69ec97cd1a74b52" /><Relationship Type="http://schemas.openxmlformats.org/officeDocument/2006/relationships/notesSlide" Target="/ppt/notesSlides/notesSlide1.xml" Id="Rc8ab761ad4b14c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fea1ebc99254625" /><Relationship Type="http://schemas.openxmlformats.org/officeDocument/2006/relationships/notesSlide" Target="/ppt/notesSlides/notesSlide2.xml" Id="Rc2007cf64a7d41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de190f26fcb4c02" /><Relationship Type="http://schemas.openxmlformats.org/officeDocument/2006/relationships/notesSlide" Target="/ppt/notesSlides/notesSlide3.xml" Id="Re9821d1465cc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f25eb056d54601" /><Relationship Type="http://schemas.openxmlformats.org/officeDocument/2006/relationships/notesSlide" Target="/ppt/notesSlides/notesSlide4.xml" Id="R28390d085003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37ef08e0094be0" /><Relationship Type="http://schemas.openxmlformats.org/officeDocument/2006/relationships/notesSlide" Target="/ppt/notesSlides/notesSlide5.xml" Id="Rb07dc8927944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904d9c331504512" /><Relationship Type="http://schemas.openxmlformats.org/officeDocument/2006/relationships/notesSlide" Target="/ppt/notesSlides/notesSlide6.xml" Id="Reab2e63c55d245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e7a67d7fc1c4f62" /><Relationship Type="http://schemas.openxmlformats.org/officeDocument/2006/relationships/notesSlide" Target="/ppt/notesSlides/notesSlide7.xml" Id="Rfe28f0ee3da0410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549d5fe150345fa" /><Relationship Type="http://schemas.openxmlformats.org/officeDocument/2006/relationships/notesSlide" Target="/ppt/notesSlides/notesSlide8.xml" Id="R019f0b595647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0083C98-71F8-4304-B9FD-7171C4D7B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116D4E4-AF89-4B18-BDBE-1768CC78D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9914AA4-6610-4BBE-95D0-C1D946097F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028700"/>
            <a:ext cx="4762500" cy="4762500"/>
          </a:xfrm>
          <a:prstGeom xmlns:a="http://schemas.openxmlformats.org/drawingml/2006/main" prst="roundRect">
            <a:avLst>
              <a:gd name="adj" fmla="val 1600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6E5FF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A0A80E7-FAC1-4612-B8C0-05EBAA277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1028700"/>
            <a:ext cx="4648200" cy="209550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5F2E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45F33EA-E8CB-4B45-9EC4-5A388C96C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352800"/>
            <a:ext cx="4648200" cy="2438400"/>
          </a:xfrm>
          <a:prstGeom xmlns:a="http://schemas.openxmlformats.org/drawingml/2006/main" prst="roundRect">
            <a:avLst>
              <a:gd name="adj" fmla="val 31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6EDF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E3B574-3B23-4C87-90AE-7F4F572FD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B9EC9EB-6DB3-4CCE-A5F0-F9503C5C3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产品功能介绍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D8787E0-6448-477E-B5B7-DC8F04183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1581150"/>
            <a:ext cx="36195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5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商财通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9198352-E23D-404A-B2D6-F333BF8C7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381250"/>
            <a:ext cx="2667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企业财税智能体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CABCA7F-62CF-4100-A5A0-AA9F53CF4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781300"/>
            <a:ext cx="37147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面向企业财税、招投标与公文审查场景的一体化智能工作台。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4B60585-EA96-4065-8A81-DBAD5411A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86150"/>
            <a:ext cx="36195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一套平台，串起上传、解析、审核、生成、留痕、统计与迁移。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D8228A5-DC54-46C4-852F-B4FEB990A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1352550"/>
            <a:ext cx="1143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核心能力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F742E34-1754-4266-BF85-2357DD3BBD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1676400"/>
            <a:ext cx="371475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标书、 公文、 历史数据、 用量统计、 管理与迁移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FB12AD-3765-42A9-9E53-4E51F2006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2381250"/>
            <a:ext cx="37147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既能辅助一线交付，也能沉淀企业自己的项目资料与审核资产。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F850596-4575-47D8-948A-CC1873699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3657600"/>
            <a:ext cx="1143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适合谁使用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D60E487-474F-46D4-8291-6898D7895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000500"/>
            <a:ext cx="32385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12213F"/>
                </a:solidFill>
                <a:latin typeface="Aptos"/>
                <a:ea typeface="Aptos"/>
                <a:cs typeface="Aptos"/>
              </a:rPr>
              <a:t>• 投标团队</a:t>
            </a:r>
          </a:p>
          <a:p xmlns:a="http://schemas.openxmlformats.org/drawingml/2006/main">
            <a:pPr algn="l">
              <a:defRPr sz="1650" b="0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12213F"/>
                </a:solidFill>
                <a:latin typeface="Aptos"/>
                <a:ea typeface="Aptos"/>
                <a:cs typeface="Aptos"/>
              </a:rPr>
              <a:t>• 工程技术负责人</a:t>
            </a:r>
          </a:p>
          <a:p xmlns:a="http://schemas.openxmlformats.org/drawingml/2006/main">
            <a:pPr algn="l">
              <a:defRPr sz="1650" b="0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12213F"/>
                </a:solidFill>
                <a:latin typeface="Aptos"/>
                <a:ea typeface="Aptos"/>
                <a:cs typeface="Aptos"/>
              </a:rPr>
              <a:t>• 法务与综合管理</a:t>
            </a:r>
          </a:p>
          <a:p xmlns:a="http://schemas.openxmlformats.org/drawingml/2006/main">
            <a:pPr algn="l">
              <a:defRPr sz="1650" b="0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12213F"/>
                </a:solidFill>
                <a:latin typeface="Aptos"/>
                <a:ea typeface="Aptos"/>
                <a:cs typeface="Aptos"/>
              </a:rPr>
              <a:t>• 管理员/运营负责人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E830E7F-5F94-4BD9-B2C2-DE5D84422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5391150"/>
            <a:ext cx="37147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目标不是替代专业人员，而是把重复、琐碎、易遗漏的工作流程化。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C9E3C9A-6A2F-4FB7-9450-C9F39BD33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87F7196-518A-4769-AF1F-07CAE9E06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14C0437-3A77-43AB-81C1-E45E618482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048728351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1411C97-BD68-4A52-A374-0B0987979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DF132E9-5970-4AE2-B6AB-091111EEF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5274785-FF24-42C6-8E1C-6C95A5840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01｜产品总览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33DA5D7-C079-42FF-923A-86142C03D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00100"/>
            <a:ext cx="8191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商财通把高频工作拆成可执行模块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CDA6417-B2AC-4F33-8960-2444331262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352550"/>
            <a:ext cx="857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从文档处理到结果沉淀，形成用户能看懂、管理员能追踪的数据闭环。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FF5CEE-8070-4AF5-B3DB-DD6DCFF4F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16EF9EA-BB44-4AF9-B0B8-812E3C6F4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4 大主场景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E261D26-C2D8-45EB-AB74-42A109689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038350"/>
            <a:ext cx="466725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937E79-B3B9-42A0-9BC2-E9F8AEBF6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24790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标书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9A32DE8-0CCB-453C-81C5-42CE94651E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628900"/>
            <a:ext cx="40957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招标文件解析、标书审核、标书生成，支持模仿模式与创作模式。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8333BB6-E0AC-4C50-B3FF-EED25C659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038350"/>
            <a:ext cx="466725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5C30B2F-D3E3-4269-9265-DE2FA4210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4790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公文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DF0355D-3A6F-4BF3-8995-14243021F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628900"/>
            <a:ext cx="40957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合同、制度、函件、通知、纪要、承诺函等智能审核，自动识别类型。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0A5D3D-DE0E-472F-9141-9482F0F63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90950"/>
            <a:ext cx="466725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7EA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D215B5-27C7-42AB-8127-B6AC96CC4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00050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历史与结果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75BC70F-EAB3-42BF-BC4D-4F739FB76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381500"/>
            <a:ext cx="40957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历史记录、结果中心、向量工具，让每次处理都有记录、有回放。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F831BE6-6BED-4DB0-8A21-A6A813AE3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790950"/>
            <a:ext cx="466725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6F0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77B5DB0-C1B6-481A-8718-5A17BFB8C9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00050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管理与统计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E06D4BF-D3BA-40F9-9BA4-63A529B2B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381500"/>
            <a:ext cx="40957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配置中心、用量统计、数据迁移、账号权限控制，支撑团队协同。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E46A232-330C-4291-942A-A77A1A2C3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734050"/>
            <a:ext cx="114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平台特点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B891026-F608-4BB6-9B1A-DA175D394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674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A85F9AE-B0DD-4449-83F6-F50ABE8F9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6000750"/>
            <a:ext cx="763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以文件为入口，但历史记录、分析结果、用量与迁移都走数据库。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35C136C-41A5-4B45-AF25-2DC3BC0B8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341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7FEAAF4-FB82-45FB-85B4-02EABEF28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6267450"/>
            <a:ext cx="763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管理员可做配置、数据迁移、用户管理；普通用户只看自己的数据。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D989636-EC4E-4FEE-A6F3-605D006F2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6008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88FABB4-4D40-4946-9383-FBD00407D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6534150"/>
            <a:ext cx="763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功能从操作型工具升级为企业级资料资产平台。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09CB554-B35F-48CE-9D4C-452AE6CE3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924550"/>
            <a:ext cx="276225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3F5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36322AF-9512-40DC-81CC-0D20548B3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6000750"/>
            <a:ext cx="2571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上传 → 解析 → 审核 → 生成 → 入库 → 回溯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95D4ADB-4325-4704-9596-EFBD7AB54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292CACB-8737-4A4B-8786-12D9E06DF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4ED38A4-815B-456A-B82A-A6F021E57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065731174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4F9430-8511-4F3A-953C-9B0820282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55BCFC0-FB40-4340-9785-E8A0416FF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B357C6C-A396-4467-948F-4ABDB5CFD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02｜标书工作流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4BEC2C-AE88-483A-AB77-6B87C02A5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00100"/>
            <a:ext cx="8191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一条链串起招标文件解析、技术标审核与标书生成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7F927A-C750-45E0-BB95-EFDAB070C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352550"/>
            <a:ext cx="857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用户看到的是三个清晰子流程，系统内部则把文件、结果、向量和历史记录全部关联起来。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25089C-0485-4E52-ADB4-29C613F77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0F9078A-780C-42D7-AD5D-B76702F07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业务主链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DF2B04F-5ABE-4F5A-AF82-CB09C5E10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381250"/>
            <a:ext cx="209550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D30FAB-F688-469A-BDCD-CF399C2F4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60985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上传招标文件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2D9439-9C8E-486D-B60F-739824856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219450"/>
            <a:ext cx="17526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PDF / DOCX 入库，保留上传时间与历史关系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0CBD562-FE28-4E0B-8DCF-9F4CDE219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3038475"/>
            <a:ext cx="304800" cy="247650"/>
          </a:xfrm>
          <a:prstGeom xmlns:a="http://schemas.openxmlformats.org/drawingml/2006/main" prst="chevron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A6759B9-4D4D-4075-A149-7ADA180B7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3124200"/>
            <a:ext cx="1905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→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DFA6D11-83E0-4D81-AF30-23945AB809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381250"/>
            <a:ext cx="209550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84F3D50-2C79-4756-A949-46BE0316F3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60985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解析招标文件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6F27E42-AA18-4E71-A84C-CB197CF96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3219450"/>
            <a:ext cx="17526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提取实体信息与技术标相关具体要求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B164669-5E68-4907-A2B2-524E5ACCB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038475"/>
            <a:ext cx="304800" cy="247650"/>
          </a:xfrm>
          <a:prstGeom xmlns:a="http://schemas.openxmlformats.org/drawingml/2006/main" prst="chevron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9E0D238-9194-413E-B91E-E69B33A51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3124200"/>
            <a:ext cx="1905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→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F98808F-9333-4780-AD68-2585517F1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381250"/>
            <a:ext cx="209550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7EA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4C446F8-F815-4657-AF75-FEFE2C6A96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60985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审核标书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588E468-890D-40E7-B688-418F1F2BD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3219450"/>
            <a:ext cx="17526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按技术标规则、招标要求和向量召回结果审查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F81C08B-BD92-4281-B87D-FF371A841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038475"/>
            <a:ext cx="304800" cy="247650"/>
          </a:xfrm>
          <a:prstGeom xmlns:a="http://schemas.openxmlformats.org/drawingml/2006/main" prst="chevron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8D127D5-5CFD-4AAC-9A6F-1E6F4FCB5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3124200"/>
            <a:ext cx="1905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→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B4568D8-B450-4277-A83D-CCB35EF9D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2381250"/>
            <a:ext cx="2095500" cy="171450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6F0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228B4CB-B011-40E8-A90E-EED48EA08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60985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生成标书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C9ADD1E-B763-49F0-A4A8-F9C2F89FA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219450"/>
            <a:ext cx="17526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模仿模式 / 创作模式输出可继续精修的成果文件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E376DC7-1E52-48D7-9B9B-C2A4E446FD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533900"/>
            <a:ext cx="9715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这条链解决的不是单点 AI 能力，而是“资料能不能留下来继续复用”的问题。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8531FF6-63F0-4480-AC33-9F20E1CBF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029200"/>
            <a:ext cx="9753600" cy="971550"/>
          </a:xfrm>
          <a:prstGeom xmlns:a="http://schemas.openxmlformats.org/drawingml/2006/main" prst="roundRect">
            <a:avLst>
              <a:gd name="adj" fmla="val 78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798B714-997D-44ED-92EC-FAFA9ED7F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5276850"/>
            <a:ext cx="857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用户收益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91DE5B6-227D-44B3-8822-A5AE99A43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5543550"/>
            <a:ext cx="92392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同一份招标文件解析后，可继续用于标书审核、模仿模式生成、创作模式生成与结果中心回看，不再重复上传、重复解析、重复查找。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0BA6E3A-CF1D-418D-98F1-0E10E824E7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FAFFB59-2EEA-4BC0-BE39-98CE305E6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E1B7EC5-73C3-4887-B374-843CE78FD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936506220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46F2E07-3FFA-4C3F-A9B5-844A8BB3F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9990E8-83DD-4E66-B302-E577EC6CA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BA37737-9998-455A-88EF-D90A6CCAF2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03｜标书生成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DDE09F5-4927-40A2-863C-11D18C059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00100"/>
            <a:ext cx="8191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模仿模式与创作模式，面向不同交付策略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F2E4485-1C41-4031-8169-332B0896A4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352550"/>
            <a:ext cx="857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不是只会“改模板”，而是支持基于解析结果、专家意见和具体要求做结构化生成。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003C5A-9072-4958-B02F-FA1F85793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19B9CE5-72A1-4C1E-8E27-3E6711DE9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双模式生成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539659D-35E7-485E-AB92-094167B6C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076450"/>
            <a:ext cx="457200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F3C83FF-9979-4CDC-ADC0-86E2AC9F71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343150"/>
            <a:ext cx="1714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9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模仿模式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0942E63-7335-40B7-B1B8-E07450106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8479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52B831F-C6E8-4D52-AFD6-42C415E33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2781300"/>
            <a:ext cx="3733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选择招标文件 + 模板标书，沿用成熟结构与体例。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3CDFF64-0B0C-4924-896F-E729186AB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718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910A619-9751-41CE-A632-E41335225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105150"/>
            <a:ext cx="3733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表格、段落、章节都围绕当前项目实体信息改写。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A6D451B-C802-4BBB-AE5C-69A3090E2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4956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24FB3CD-F6DB-439C-8E65-304C34135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429000"/>
            <a:ext cx="3733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会把招标文件里的具体要求做向量召回，只把最相关 top3 要求送进每段 prompt。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2D4F7FA-6190-4970-AB9B-0A7CB2B2D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8195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6030150-B4B4-40BA-81F1-F41C4271F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752850"/>
            <a:ext cx="3733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适合已有类似项目模板、希望提高交付效率的团队。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8C17F3D-8144-4E8D-824D-8AABD7F69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0"/>
            <a:ext cx="100965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3F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2BC77DF-EFDD-4737-8AD9-81F361D42D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124450"/>
            <a:ext cx="819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模板驱动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1C13BD2-1DC0-4011-946D-309C51378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9800" y="5048250"/>
            <a:ext cx="123825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3F5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504FEDD-640E-48D4-A52C-667A3F446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5124450"/>
            <a:ext cx="1047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相关要求召回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F849442-98D9-4ADF-A4ED-D929F2208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2076450"/>
            <a:ext cx="4895850" cy="3429000"/>
          </a:xfrm>
          <a:prstGeom xmlns:a="http://schemas.openxmlformats.org/drawingml/2006/main" prst="roundRect">
            <a:avLst>
              <a:gd name="adj" fmla="val 2222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FD53858-B29F-49BE-BF6E-5855F9462D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2343150"/>
            <a:ext cx="1714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95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创作模式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102056B-5117-46FB-9875-80CC35F56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28479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FC14D23-8A59-44E3-9D2C-1D6D5C9FD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781300"/>
            <a:ext cx="4019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不依赖模板，直接先生成 8 章以上、每章 4 节以上的大纲。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607F12C-17FC-4C1D-950E-F1BED86ED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1718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68AC7E4-6BAB-4485-98E0-64CB989B9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105150"/>
            <a:ext cx="4019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支持专家意见输入，作为最高优先级参与目录和正文生成。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4C5C135-A86A-4B53-8B9B-6C3074D04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4956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B32F1FC-17A9-4E5F-BA15-2C941A55E7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429000"/>
            <a:ext cx="4019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每个章节会按章节名召回最相关的招标具体要求与专家意见片段。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C7A47EC-4113-407C-9FE4-70409CEEF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8195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718829D-A317-470C-99CE-14970BEC7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752850"/>
            <a:ext cx="4019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适合没有合适模板、需要输出一版结构完整的全新技术标。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20EAE0C-7737-4312-AE91-EB9D17B950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5048250"/>
            <a:ext cx="91440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3F5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FFA4A27-C4A3-4071-B9B1-62903E9F9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5124450"/>
            <a:ext cx="7239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专家意见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E22185A-6427-453B-82FD-73F18F749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5048250"/>
            <a:ext cx="91440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3F5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38862CE-ABBE-4C1B-846C-9B74DC9983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5124450"/>
            <a:ext cx="7239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目录先行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0EBDD0B-0E01-4862-A519-A2707DAD0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867400"/>
            <a:ext cx="971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生成结果会进入历史记录，并在文件名、结果中心、数据库 payload 中保留来源关系。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3041723-0E69-4438-8B15-6A24495CC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B73DECE-2766-4903-B9C1-4973F4C7B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7FB7D6E-F664-43C7-ABB1-6E62DF6A4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154570904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DFC65F4-6321-4E81-AAB6-E4A508187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BFE81D1-C2D3-4A73-ACB2-375ABAF59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3DE738A-A4AF-48DA-8304-AEB5F076C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04｜公文审核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E208CD-4CF9-491F-92DE-55E7A1A53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00100"/>
            <a:ext cx="8191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从合同扩展到制度、函件、通知、纪要、承诺函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812941D-D818-46E2-AB6F-5E1998643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352550"/>
            <a:ext cx="857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系统会优先识别公文类型，再选择对应提示词；识别不准时，也能回退到通用审核。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191737-6D82-48B5-BE5C-1868119AF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1C161A3-425D-458D-8A1D-50F2031DA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自动识别类型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4FFD30D-20CF-4744-9880-795B78111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057400"/>
            <a:ext cx="2095500" cy="590550"/>
          </a:xfrm>
          <a:prstGeom xmlns:a="http://schemas.openxmlformats.org/drawingml/2006/main" prst="roundRect">
            <a:avLst>
              <a:gd name="adj" fmla="val 12903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06BC4DC-12E0-4AFE-99E9-4317EF885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24790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合同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40B40C-6AEA-458B-8030-1303FA1FC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8025" y="2057400"/>
            <a:ext cx="2095500" cy="590550"/>
          </a:xfrm>
          <a:prstGeom xmlns:a="http://schemas.openxmlformats.org/drawingml/2006/main" prst="roundRect">
            <a:avLst>
              <a:gd name="adj" fmla="val 12903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5A0CB9C-7DB7-4FEE-8A56-C615281FE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24790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制度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82605B4-2411-4133-B32E-DD3B5FC2B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2057400"/>
            <a:ext cx="2095500" cy="590550"/>
          </a:xfrm>
          <a:prstGeom xmlns:a="http://schemas.openxmlformats.org/drawingml/2006/main" prst="roundRect">
            <a:avLst>
              <a:gd name="adj" fmla="val 12903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1C683A4-C5AC-4639-970F-A0B6E6D746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67400" y="224790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函件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7F7DD6B-AD55-4440-807D-C298FD18E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05775" y="2057400"/>
            <a:ext cx="2095500" cy="590550"/>
          </a:xfrm>
          <a:prstGeom xmlns:a="http://schemas.openxmlformats.org/drawingml/2006/main" prst="roundRect">
            <a:avLst>
              <a:gd name="adj" fmla="val 12903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974F213-9AA6-4E7C-8D6C-983576B27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96275" y="224790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通知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EFABE77-92C5-4B1F-93F8-3DF073028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14650"/>
            <a:ext cx="2095500" cy="590550"/>
          </a:xfrm>
          <a:prstGeom xmlns:a="http://schemas.openxmlformats.org/drawingml/2006/main" prst="roundRect">
            <a:avLst>
              <a:gd name="adj" fmla="val 12903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BECB1C9-C565-460C-B61F-B11B6FB03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10515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纪要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6FBF112-DAE2-4C50-9C0C-10274584C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8025" y="2914650"/>
            <a:ext cx="2095500" cy="590550"/>
          </a:xfrm>
          <a:prstGeom xmlns:a="http://schemas.openxmlformats.org/drawingml/2006/main" prst="roundRect">
            <a:avLst>
              <a:gd name="adj" fmla="val 12903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877F35C-24E5-47CE-8627-435194573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10515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承诺函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709B9E0-0FCA-4CE0-9445-E67A75D8D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2914650"/>
            <a:ext cx="2095500" cy="590550"/>
          </a:xfrm>
          <a:prstGeom xmlns:a="http://schemas.openxmlformats.org/drawingml/2006/main" prst="roundRect">
            <a:avLst>
              <a:gd name="adj" fmla="val 12903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BA35847-8BF1-4C65-B7C4-EC262FD8A5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67400" y="3105150"/>
            <a:ext cx="1714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通用公文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1B66F34-DDC0-40E3-814B-2C8C357AF9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924300"/>
            <a:ext cx="4762500" cy="175260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1F88DCC-3BD1-40ED-9BD8-816E694E9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171950"/>
            <a:ext cx="1143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审核输出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3210F79-2095-4706-A7A8-9F0BCC3BB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6005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582A33A-0E6C-44DB-B560-A239563D7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4533900"/>
            <a:ext cx="382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自动形成公文审核结果 JSON 与 PDF 审核报告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0F4D2C7-34A8-4169-BE74-4044399AD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9244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C7ACBE3-12A8-4D15-B3F7-B00DDB454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4857750"/>
            <a:ext cx="382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报告写入历史记录，可重复下载和回看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813467C-029E-4E9A-83D0-779745BB5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2482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C02524F-DD82-47D4-BA4A-3277A72F7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5181600"/>
            <a:ext cx="382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管理页支持分类型配置审核提示词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CEB50C5-6C47-482D-A777-630CA5055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3924300"/>
            <a:ext cx="4762500" cy="175260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DDA02B0-6ECE-422B-B6AF-22F470ECE7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4171950"/>
            <a:ext cx="1143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用户价值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7913F53-2C0F-4185-9AD1-79161B6FD1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46005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59CA17B-7C24-4E3B-AE50-2603720AB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533900"/>
            <a:ext cx="382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法务、综合与业务部门可以共用同一入口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542C95B-3F24-4A17-AD28-C495913FB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49244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DEA629A-BFFF-4EDE-9BA4-0199B7AB1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857750"/>
            <a:ext cx="382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减少“不同文种要不要换工具”的切换成本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60848DC-93BC-4836-942E-75DAB3D77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52482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E2F36C7-2467-40B0-9099-AE6D331F2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5181600"/>
            <a:ext cx="3829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让企业非合同文书也能沉淀为可复核的审核记录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F4582CA-0E45-4F75-BB42-B376F8459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337445B-4BF9-4C21-8903-2F869A9B7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7C79198-36FF-4DD0-826F-32E6A80FD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210750718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A4AABE9-0BFD-4B36-BC1A-EF1F3E270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38B056-96F6-4E0D-87D2-176759E92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8DFCFC4-E8B7-451E-9EE8-F33990A56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05｜历史、结果与向量资产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E7014C2-659E-4E40-AC2C-44C808829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00100"/>
            <a:ext cx="8191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每次操作都不是临时处理，而是可回溯、可检索、可迁移的数据资产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251C8F0-FE1C-4281-AAF2-E89D6D743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352550"/>
            <a:ext cx="857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文件、分析结果、用量和向量关联到同一条历史记录，后续可以继续复用。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C4B719-FB38-4BCA-BC7E-6A711189F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1EA514D-E1ED-4E6E-B9C4-628EFF827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数据闭环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E9A8C4D-87B3-4C7C-9741-FC35AB16A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419350"/>
            <a:ext cx="1752600" cy="209550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F7FCAC9-2670-443F-B026-2434F96EC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14478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历史记录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E251495-C388-4B52-A826-986F9C0CBB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238500"/>
            <a:ext cx="1447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按类型筛选、批量删除、重复下载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052527C-CA05-4BAB-A989-0CD0EFA6C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62300" y="2419350"/>
            <a:ext cx="1752600" cy="209550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8350666-FEE8-491F-A8E8-9D3428555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2647950"/>
            <a:ext cx="14478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结果中心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35B3B0A-2A28-4A76-B678-C581C2D48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3238500"/>
            <a:ext cx="1447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按具体记录查看解析/审核/生成结果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FB59995-5C71-4B23-A5F0-168D4666AA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419350"/>
            <a:ext cx="1752600" cy="209550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2E146E5-871C-4685-8755-D0677691E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647950"/>
            <a:ext cx="14478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向量工具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1956B3C-17BA-46BB-BCC4-08896FB82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238500"/>
            <a:ext cx="1447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针对已分析标书做向量相似度查询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5AC6764-122D-4DF3-9AD6-22EE36BBF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2419350"/>
            <a:ext cx="1752600" cy="209550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DA2E2B5-4156-4303-A55F-3ADD82B34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2647950"/>
            <a:ext cx="14478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用量统计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5D1D912-988D-46C4-9EA6-4B112DC80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3238500"/>
            <a:ext cx="1447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按用户看 token 趋势、分布和明细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72CBD3E-34FA-46D0-B0FE-26D9A9219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7400" y="2419350"/>
            <a:ext cx="1752600" cy="209550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8A63FC1-8F3B-4CB5-87AD-3F4F9C980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2647950"/>
            <a:ext cx="14478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数据迁移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9ACBEF5-A896-4DF6-A62A-9912B9800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3238500"/>
            <a:ext cx="1447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按日期导出压缩包，在另一环境导入合并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EF6C6EE-8D62-46A8-A4DF-F37B1A69D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086350"/>
            <a:ext cx="9810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这意味着：本地做的解析、审核、生成结果，可以迁移到云端后继续看、继续查、继续统计。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98628AE-71EC-4E78-B02D-CF2DFEBF23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467350"/>
            <a:ext cx="9810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系统已经把文件 blob、结果 payload、向量集合、用量记录做成一体化关联，避免“文件删了但向量还在”或“结果找不到来源”的情况。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1FCE373-A8F3-4511-933B-8356D6036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56BD85B-211A-496B-818C-7795BA05D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23C5674-6460-4032-9496-F8F0C01DF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848556996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6D1DFF3-04DD-42C3-A23A-0229E2498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0DF9275-21E3-41AF-A39D-D89FBD3C5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9C6FB8C-6F5C-4F35-8A18-5CFFCF67B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06｜管理员能力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65EC263-F8C3-4C04-8774-E7E22C79C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00100"/>
            <a:ext cx="8191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配置、权限、迁移与运营视角都集中在管理页面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02C569-CD97-4B75-8DA6-F9A4B38C0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352550"/>
            <a:ext cx="857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这让系统不只是个人工具，而是可以稳定给团队用的内部平台。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176B611-E1F5-442F-8CBE-0451831CA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960B057-24E5-4E9F-A295-5DAC29320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Admin 专属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BE53FEE-50E9-4A6C-8EBB-7764818AB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114550"/>
            <a:ext cx="3124200" cy="3333750"/>
          </a:xfrm>
          <a:prstGeom xmlns:a="http://schemas.openxmlformats.org/drawingml/2006/main" prst="roundRect">
            <a:avLst>
              <a:gd name="adj" fmla="val 2439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CD30EA-0C1A-4DDF-B02D-E0993BAEE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381250"/>
            <a:ext cx="1714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权限与账号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D1D26E-A9DD-4864-ABAC-DDC5359C12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8289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91D6DBB-0FFD-4417-B69F-661CB2B7A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276225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admin / admin2 为内置管理员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5E30A6E-0AE4-4DB6-B71A-9BA49DC68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527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FBFD7B5-9D3A-4400-A703-C61A87E06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08610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可管理普通用户账号与密码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C0944D-3C5C-40D1-8ABC-1A276F785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4766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9566683-BB1A-4BD1-A3AA-495BF184A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40995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结果中心、向量工具、管理页对普通用户隐藏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8134B85-44FE-4B8C-AF5A-FEA1F553D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2900" y="2114550"/>
            <a:ext cx="3124200" cy="3333750"/>
          </a:xfrm>
          <a:prstGeom xmlns:a="http://schemas.openxmlformats.org/drawingml/2006/main" prst="roundRect">
            <a:avLst>
              <a:gd name="adj" fmla="val 2439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D211C22-0E53-42BB-A5D2-C8B341D78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381250"/>
            <a:ext cx="1714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配置中心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50BC6CB-E422-4692-BC5D-E7C4B4C34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8289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9CEDB6E-B12E-4549-8530-424335138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76225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AI 基础配置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74BAA8E-1368-4DD2-A099-5D74B19F1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1527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80485CF-5EDD-4085-8CC6-C08A4DF41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308610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标书生成默认配置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F91587E-1AD0-4042-A719-7F6FB0C7A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4766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760E449-2F8C-45BB-8491-4DEAFF257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340995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标书分类说明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EC1C9C3-B036-4184-AB62-BA3B99E98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004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F74A37B-737E-43D1-B9A4-1E126A052C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373380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标书检测要求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3F1B03D-3D36-4591-9B00-1BE36E952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41243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E1DD939-280F-48D0-8C11-7F75A059A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405765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公文审核标准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1810CD5-11ED-46AE-99C0-9094AFAAC5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2114550"/>
            <a:ext cx="3086100" cy="3333750"/>
          </a:xfrm>
          <a:prstGeom xmlns:a="http://schemas.openxmlformats.org/drawingml/2006/main" prst="roundRect">
            <a:avLst>
              <a:gd name="adj" fmla="val 2469"/>
            </a:avLst>
          </a:prstGeom>
          <a:solidFill xmlns:a="http://schemas.openxmlformats.org/drawingml/2006/main">
            <a:srgbClr val="FFF7EA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4B06260-1745-4E8E-8074-7196AFA98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23812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数据迁移与运维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22AF9C6-DE94-4D9B-A8C5-B8DAB57CB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28289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8A0BC87-AECF-4D9E-A5F1-F4674B546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276225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按日期导出历史记录、用量、文件与向量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8068D2B-605B-4A2B-B690-3D9214B36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31527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EBEA726-F52B-47D1-9207-95B7E30E4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08610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导入时归到当前登录用户，避免把账号直接迁过去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D25ECDF-A82E-4A4F-8FED-42F1C1818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34766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5128FDC-24BA-4810-A768-5C109728E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409950"/>
            <a:ext cx="23050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Docker 部署支持挂载数据库与运行数据目录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C4049A8-E694-4CCB-8C47-6E8FC3085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C52546D3-C77E-4EE6-9A02-E6280E2C6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16B79BD-F82D-4784-9C0C-6AA6B583C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229513815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EC1BDC0-5368-4447-9334-ACED1E337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F8F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BE48C39-900E-4149-83ED-6A69A684F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266700"/>
            <a:ext cx="11506200" cy="6324600"/>
          </a:xfrm>
          <a:prstGeom xmlns:a="http://schemas.openxmlformats.org/drawingml/2006/main" prst="roundRect">
            <a:avLst>
              <a:gd name="adj" fmla="val 120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CF7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2143B67-7AC6-4DC6-B468-D7064A190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07｜这套系统能帮用户解决什么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BC3AEB8-7337-4AA2-B142-C0B67CAD2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00100"/>
            <a:ext cx="8191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把“会不会做”变成“做得更快、更稳、更有留痕”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17EFD8E-BA4C-4D52-8A6D-8E9BE7107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352550"/>
            <a:ext cx="8572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面向真实业务流程，不只是一次性 AI 文本生成。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C280B7-53EF-48A3-BC13-F116040ED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"/>
            <a:ext cx="1619250" cy="400050"/>
          </a:xfrm>
          <a:prstGeom xmlns:a="http://schemas.openxmlformats.org/drawingml/2006/main" prst="roundRect">
            <a:avLst>
              <a:gd name="adj" fmla="val 19048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2EB3E5-0D98-4DC0-BA07-F78713CDD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5905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457F5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457F5"/>
                </a:solidFill>
                <a:latin typeface="Aptos"/>
                <a:ea typeface="Aptos"/>
                <a:cs typeface="Aptos"/>
              </a:rPr>
              <a:t>价值总结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64E4331-7D39-4355-AE59-5B6E4F4ED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076450"/>
            <a:ext cx="4572000" cy="3619500"/>
          </a:xfrm>
          <a:prstGeom xmlns:a="http://schemas.openxmlformats.org/drawingml/2006/main" prst="roundRect">
            <a:avLst>
              <a:gd name="adj" fmla="val 2105"/>
            </a:avLst>
          </a:prstGeom>
          <a:solidFill xmlns:a="http://schemas.openxmlformats.org/drawingml/2006/main">
            <a:srgbClr val="EAF2FF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0CAF3ED-D174-4234-8B83-983D40402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3431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对一线使用者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72F836-4B2D-493C-8035-C7B174A33C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8670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36CE8FA-51AE-4B0A-AA18-1F843AB12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2800350"/>
            <a:ext cx="3733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少重复上传，少重复解析，少在多处找文件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1599A14-033A-4045-A538-434232442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2289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6902010-55C7-48F8-9857-96DAC5CB28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162300"/>
            <a:ext cx="3733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模仿模式提效率，创作模式补模板空白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C8F4ECD-4B33-4C33-977A-B62A2A271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5909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EF2A9E4-72E1-4A60-B3CD-36FF706B5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524250"/>
            <a:ext cx="3733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审核结果、修改意见、历史记录都能回看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19CA7C3-874B-45A3-8651-AAA670B03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2076450"/>
            <a:ext cx="4895850" cy="3619500"/>
          </a:xfrm>
          <a:prstGeom xmlns:a="http://schemas.openxmlformats.org/drawingml/2006/main" prst="roundRect">
            <a:avLst>
              <a:gd name="adj" fmla="val 2105"/>
            </a:avLst>
          </a:prstGeom>
          <a:solidFill xmlns:a="http://schemas.openxmlformats.org/drawingml/2006/main">
            <a:srgbClr val="EAFBF7"/>
          </a:solidFill>
          <a:ln xmlns:a="http://schemas.openxmlformats.org/drawingml/2006/main" w="9525">
            <a:solidFill>
              <a:srgbClr val="D8E1F0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99EECCF-5A5B-49F6-B42A-B92F21C11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23431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12213F"/>
                </a:solidFill>
                <a:latin typeface="Aptos Display"/>
                <a:ea typeface="Aptos Display"/>
                <a:cs typeface="Aptos Display"/>
              </a:rPr>
              <a:t>对管理者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FDF6FB6-596D-4BD1-BC37-7AAB3F0FA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28670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991C39F-AB69-4C53-85B6-C77817F0C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800350"/>
            <a:ext cx="39243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权限隔离清晰，管理员能看全局，普通用户只看自己的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06D7F3E-7253-4093-866B-50BC8C0E6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22897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24DE14E-F2B6-409C-8F50-BD939FAC8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162300"/>
            <a:ext cx="39243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用量统计支持看用户和操作维度的 token 消耗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15FC786-1164-4E9B-A2BA-604D4F00C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590925"/>
            <a:ext cx="76200" cy="76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457F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550613D-4986-4F0C-AC03-50CDE6DB3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524250"/>
            <a:ext cx="39243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1F2937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F2937"/>
                </a:solidFill>
                <a:latin typeface="Aptos"/>
                <a:ea typeface="Aptos"/>
                <a:cs typeface="Aptos"/>
              </a:rPr>
              <a:t>本地数据可以导出迁移到云端继续使用，不丢历史资产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3989AF8-A94F-4CE4-A6B6-009B0A42F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943600"/>
            <a:ext cx="971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2213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2213F"/>
                </a:solidFill>
                <a:latin typeface="Aptos"/>
                <a:ea typeface="Aptos"/>
                <a:cs typeface="Aptos"/>
              </a:rPr>
              <a:t>一句话概括：商财通把企业财税与工程资料处理中最碎、最难留痕、最容易重复劳动的环节，整合进一套可持续复用的平台。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BE28069-942D-46CF-B9F6-5352D3A51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343650"/>
            <a:ext cx="105537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E1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2D10967-16D5-408F-BCE7-8248847FC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285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商财通｜功能介绍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06DA88A-56B8-46CD-892A-8EBA72C83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6438900"/>
            <a:ext cx="20383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16470549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2026-05-08T03:01:23.7170000Z</dcterms:created>
  <dcterms:modified xsi:type="dcterms:W3CDTF">2026-05-08T03:01:23.7170000Z</dcterms:modified>
</coreProperties>
</file>